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1"/>
  </p:notesMasterIdLst>
  <p:sldIdLst>
    <p:sldId id="306" r:id="rId5"/>
    <p:sldId id="309" r:id="rId6"/>
    <p:sldId id="310" r:id="rId7"/>
    <p:sldId id="304" r:id="rId8"/>
    <p:sldId id="313" r:id="rId9"/>
    <p:sldId id="31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967" autoAdjust="0"/>
  </p:normalViewPr>
  <p:slideViewPr>
    <p:cSldViewPr snapToGrid="0">
      <p:cViewPr varScale="1">
        <p:scale>
          <a:sx n="82" d="100"/>
          <a:sy n="82" d="100"/>
        </p:scale>
        <p:origin x="230" y="77"/>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normAutofit/>
          </a:bodyPr>
          <a:lstStyle/>
          <a:p>
            <a:r>
              <a:rPr lang="en-US" sz="2400" spc="400" dirty="0">
                <a:solidFill>
                  <a:schemeClr val="bg1"/>
                </a:solidFill>
              </a:rPr>
              <a:t>Understanding the Cost Of Living Allowance</a:t>
            </a:r>
            <a:endParaRPr lang="en-US" sz="2400" dirty="0"/>
          </a:p>
        </p:txBody>
      </p:sp>
    </p:spTree>
    <p:extLst>
      <p:ext uri="{BB962C8B-B14F-4D97-AF65-F5344CB8AC3E}">
        <p14:creationId xmlns:p14="http://schemas.microsoft.com/office/powerpoint/2010/main" val="114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2">
            <a:extLst>
              <a:ext uri="{FF2B5EF4-FFF2-40B4-BE49-F238E27FC236}">
                <a16:creationId xmlns:a16="http://schemas.microsoft.com/office/drawing/2014/main" id="{816E87B0-EF0A-4BAB-9BC6-B9278BE0C276}"/>
              </a:ext>
            </a:extLst>
          </p:cNvPr>
          <p:cNvSpPr>
            <a:spLocks noChangeArrowheads="1"/>
          </p:cNvSpPr>
          <p:nvPr/>
        </p:nvSpPr>
        <p:spPr bwMode="auto">
          <a:xfrm>
            <a:off x="7913487" y="3686268"/>
            <a:ext cx="1905000" cy="1225550"/>
          </a:xfrm>
          <a:prstGeom prst="rect">
            <a:avLst/>
          </a:prstGeom>
          <a:solidFill>
            <a:srgbClr val="72BE44"/>
          </a:solidFill>
          <a:ln w="12700">
            <a:solidFill>
              <a:schemeClr val="tx1"/>
            </a:solidFill>
            <a:miter lim="800000"/>
            <a:headEnd/>
            <a:tailEnd/>
          </a:ln>
        </p:spPr>
        <p:txBody>
          <a:bodyPr wrap="none"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nSpc>
                <a:spcPct val="100000"/>
              </a:lnSpc>
            </a:pPr>
            <a:endParaRPr lang="en-US" altLang="en-US" sz="1800" b="1" dirty="0">
              <a:latin typeface="Calibri" pitchFamily="34" charset="0"/>
            </a:endParaRPr>
          </a:p>
        </p:txBody>
      </p:sp>
      <p:sp>
        <p:nvSpPr>
          <p:cNvPr id="5" name="Rectangle 18">
            <a:extLst>
              <a:ext uri="{FF2B5EF4-FFF2-40B4-BE49-F238E27FC236}">
                <a16:creationId xmlns:a16="http://schemas.microsoft.com/office/drawing/2014/main" id="{50EA90CA-942E-45E2-B7CD-9E538D2758EA}"/>
              </a:ext>
            </a:extLst>
          </p:cNvPr>
          <p:cNvSpPr>
            <a:spLocks noChangeArrowheads="1"/>
          </p:cNvSpPr>
          <p:nvPr/>
        </p:nvSpPr>
        <p:spPr bwMode="auto">
          <a:xfrm>
            <a:off x="6015123" y="3640231"/>
            <a:ext cx="1239837" cy="550862"/>
          </a:xfrm>
          <a:prstGeom prst="rect">
            <a:avLst/>
          </a:prstGeom>
          <a:solidFill>
            <a:srgbClr val="BA2C2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pPr>
            <a:r>
              <a:rPr lang="en-US" altLang="en-US" sz="1600" dirty="0">
                <a:solidFill>
                  <a:schemeClr val="bg1"/>
                </a:solidFill>
                <a:latin typeface="+mn-lt"/>
              </a:rPr>
              <a:t>Differential</a:t>
            </a:r>
          </a:p>
        </p:txBody>
      </p:sp>
      <p:sp>
        <p:nvSpPr>
          <p:cNvPr id="6" name="Rectangle 19">
            <a:extLst>
              <a:ext uri="{FF2B5EF4-FFF2-40B4-BE49-F238E27FC236}">
                <a16:creationId xmlns:a16="http://schemas.microsoft.com/office/drawing/2014/main" id="{D0349E8E-A848-479A-8CA1-DD107205C29D}"/>
              </a:ext>
            </a:extLst>
          </p:cNvPr>
          <p:cNvSpPr>
            <a:spLocks noChangeArrowheads="1"/>
          </p:cNvSpPr>
          <p:nvPr/>
        </p:nvSpPr>
        <p:spPr bwMode="auto">
          <a:xfrm>
            <a:off x="8080175" y="3849781"/>
            <a:ext cx="1697037" cy="828432"/>
          </a:xfrm>
          <a:prstGeom prst="rect">
            <a:avLst/>
          </a:prstGeom>
          <a:solidFill>
            <a:srgbClr val="72BE4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pPr>
            <a:r>
              <a:rPr lang="en-US" altLang="en-US" sz="1600" dirty="0">
                <a:solidFill>
                  <a:schemeClr val="bg1"/>
                </a:solidFill>
                <a:latin typeface="+mn-lt"/>
              </a:rPr>
              <a:t>Host- Location Spendable Income</a:t>
            </a:r>
          </a:p>
        </p:txBody>
      </p:sp>
      <p:sp>
        <p:nvSpPr>
          <p:cNvPr id="7" name="Text Box 40">
            <a:extLst>
              <a:ext uri="{FF2B5EF4-FFF2-40B4-BE49-F238E27FC236}">
                <a16:creationId xmlns:a16="http://schemas.microsoft.com/office/drawing/2014/main" id="{F6DA233E-DEAD-42FB-9D9E-A806AE622C54}"/>
              </a:ext>
            </a:extLst>
          </p:cNvPr>
          <p:cNvSpPr txBox="1">
            <a:spLocks noChangeArrowheads="1"/>
          </p:cNvSpPr>
          <p:nvPr/>
        </p:nvSpPr>
        <p:spPr bwMode="auto">
          <a:xfrm>
            <a:off x="2104008" y="2281561"/>
            <a:ext cx="1129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pPr>
            <a:r>
              <a:rPr lang="en-US" altLang="en-US" sz="2400" b="1" dirty="0">
                <a:latin typeface="Calibri" pitchFamily="34" charset="0"/>
              </a:rPr>
              <a:t>Home</a:t>
            </a:r>
          </a:p>
        </p:txBody>
      </p:sp>
      <p:sp>
        <p:nvSpPr>
          <p:cNvPr id="8" name="Text Box 41">
            <a:extLst>
              <a:ext uri="{FF2B5EF4-FFF2-40B4-BE49-F238E27FC236}">
                <a16:creationId xmlns:a16="http://schemas.microsoft.com/office/drawing/2014/main" id="{CCF6F095-0C03-467D-82AA-9E23F4266793}"/>
              </a:ext>
            </a:extLst>
          </p:cNvPr>
          <p:cNvSpPr txBox="1">
            <a:spLocks noChangeArrowheads="1"/>
          </p:cNvSpPr>
          <p:nvPr/>
        </p:nvSpPr>
        <p:spPr bwMode="auto">
          <a:xfrm>
            <a:off x="6884787" y="2279743"/>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pPr>
            <a:r>
              <a:rPr lang="en-US" altLang="en-US" sz="2400" b="1" dirty="0">
                <a:latin typeface="Calibri" pitchFamily="34" charset="0"/>
              </a:rPr>
              <a:t>Host</a:t>
            </a:r>
          </a:p>
        </p:txBody>
      </p:sp>
      <p:sp>
        <p:nvSpPr>
          <p:cNvPr id="9" name="Line 11">
            <a:extLst>
              <a:ext uri="{FF2B5EF4-FFF2-40B4-BE49-F238E27FC236}">
                <a16:creationId xmlns:a16="http://schemas.microsoft.com/office/drawing/2014/main" id="{65E9DBE7-63A8-43A1-9DD2-18A4A59B2BE6}"/>
              </a:ext>
            </a:extLst>
          </p:cNvPr>
          <p:cNvSpPr>
            <a:spLocks noChangeShapeType="1"/>
          </p:cNvSpPr>
          <p:nvPr/>
        </p:nvSpPr>
        <p:spPr bwMode="gray">
          <a:xfrm>
            <a:off x="7262612" y="3683093"/>
            <a:ext cx="603250" cy="15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0" name="Line 12">
            <a:extLst>
              <a:ext uri="{FF2B5EF4-FFF2-40B4-BE49-F238E27FC236}">
                <a16:creationId xmlns:a16="http://schemas.microsoft.com/office/drawing/2014/main" id="{19426AAD-9601-44C3-8D96-7458460FF2FA}"/>
              </a:ext>
            </a:extLst>
          </p:cNvPr>
          <p:cNvSpPr>
            <a:spLocks noChangeShapeType="1"/>
          </p:cNvSpPr>
          <p:nvPr/>
        </p:nvSpPr>
        <p:spPr bwMode="gray">
          <a:xfrm flipV="1">
            <a:off x="7249912" y="4900706"/>
            <a:ext cx="590550" cy="47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1" name="Rectangle 4">
            <a:extLst>
              <a:ext uri="{FF2B5EF4-FFF2-40B4-BE49-F238E27FC236}">
                <a16:creationId xmlns:a16="http://schemas.microsoft.com/office/drawing/2014/main" id="{94D1788D-0BED-45DD-8930-8A7630C851C9}"/>
              </a:ext>
            </a:extLst>
          </p:cNvPr>
          <p:cNvSpPr>
            <a:spLocks noChangeArrowheads="1"/>
          </p:cNvSpPr>
          <p:nvPr/>
        </p:nvSpPr>
        <p:spPr bwMode="auto">
          <a:xfrm>
            <a:off x="2968425" y="2822668"/>
            <a:ext cx="1239837" cy="703263"/>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spcBef>
                <a:spcPct val="0"/>
              </a:spcBef>
            </a:pPr>
            <a:r>
              <a:rPr lang="en-US" altLang="en-US" sz="1600" dirty="0">
                <a:solidFill>
                  <a:schemeClr val="bg1"/>
                </a:solidFill>
                <a:latin typeface="+mn-lt"/>
              </a:rPr>
              <a:t>Income</a:t>
            </a:r>
          </a:p>
          <a:p>
            <a:pPr algn="ctr">
              <a:lnSpc>
                <a:spcPct val="100000"/>
              </a:lnSpc>
              <a:spcBef>
                <a:spcPct val="0"/>
              </a:spcBef>
            </a:pPr>
            <a:r>
              <a:rPr lang="en-US" altLang="en-US" sz="1600" dirty="0">
                <a:solidFill>
                  <a:schemeClr val="bg1"/>
                </a:solidFill>
                <a:latin typeface="+mn-lt"/>
              </a:rPr>
              <a:t>Taxes</a:t>
            </a:r>
          </a:p>
        </p:txBody>
      </p:sp>
      <p:sp>
        <p:nvSpPr>
          <p:cNvPr id="12" name="Rectangle 5">
            <a:extLst>
              <a:ext uri="{FF2B5EF4-FFF2-40B4-BE49-F238E27FC236}">
                <a16:creationId xmlns:a16="http://schemas.microsoft.com/office/drawing/2014/main" id="{1975E46C-A325-4A8F-826F-684BDA1D82BD}"/>
              </a:ext>
            </a:extLst>
          </p:cNvPr>
          <p:cNvSpPr>
            <a:spLocks noChangeArrowheads="1"/>
          </p:cNvSpPr>
          <p:nvPr/>
        </p:nvSpPr>
        <p:spPr bwMode="auto">
          <a:xfrm>
            <a:off x="2968425" y="4165693"/>
            <a:ext cx="1239837" cy="701675"/>
          </a:xfrm>
          <a:prstGeom prst="rect">
            <a:avLst/>
          </a:prstGeom>
          <a:solidFill>
            <a:schemeClr val="hlink"/>
          </a:solidFill>
          <a:ln w="38100">
            <a:solidFill>
              <a:schemeClr val="tx1"/>
            </a:solidFill>
            <a:miter lim="800000"/>
            <a:headEnd/>
            <a:tailEnd/>
          </a:ln>
        </p:spPr>
        <p:txBody>
          <a:bodyPr wrap="none" lIns="90488" tIns="44450" rIns="90488" bIns="4445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spcBef>
                <a:spcPct val="0"/>
              </a:spcBef>
            </a:pPr>
            <a:r>
              <a:rPr lang="en-US" altLang="en-US" sz="1600" dirty="0">
                <a:solidFill>
                  <a:schemeClr val="bg1"/>
                </a:solidFill>
                <a:latin typeface="+mn-lt"/>
              </a:rPr>
              <a:t>Goods &amp;</a:t>
            </a:r>
          </a:p>
          <a:p>
            <a:pPr algn="ctr">
              <a:lnSpc>
                <a:spcPct val="100000"/>
              </a:lnSpc>
              <a:spcBef>
                <a:spcPct val="0"/>
              </a:spcBef>
            </a:pPr>
            <a:r>
              <a:rPr lang="en-US" altLang="en-US" sz="1600" dirty="0">
                <a:solidFill>
                  <a:schemeClr val="bg1"/>
                </a:solidFill>
                <a:latin typeface="+mn-lt"/>
              </a:rPr>
              <a:t>Services</a:t>
            </a:r>
          </a:p>
        </p:txBody>
      </p:sp>
      <p:sp>
        <p:nvSpPr>
          <p:cNvPr id="13" name="Rectangle 6">
            <a:extLst>
              <a:ext uri="{FF2B5EF4-FFF2-40B4-BE49-F238E27FC236}">
                <a16:creationId xmlns:a16="http://schemas.microsoft.com/office/drawing/2014/main" id="{0C4E1D78-AFAE-4289-8543-EEF20756CA9A}"/>
              </a:ext>
            </a:extLst>
          </p:cNvPr>
          <p:cNvSpPr>
            <a:spLocks noChangeArrowheads="1"/>
          </p:cNvSpPr>
          <p:nvPr/>
        </p:nvSpPr>
        <p:spPr bwMode="auto">
          <a:xfrm>
            <a:off x="2966551" y="3530693"/>
            <a:ext cx="1243584" cy="623888"/>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pPr>
            <a:r>
              <a:rPr lang="en-US" altLang="en-US" sz="1600" dirty="0">
                <a:solidFill>
                  <a:schemeClr val="bg1"/>
                </a:solidFill>
                <a:latin typeface="+mn-lt"/>
              </a:rPr>
              <a:t>Housing</a:t>
            </a:r>
          </a:p>
        </p:txBody>
      </p:sp>
      <p:sp>
        <p:nvSpPr>
          <p:cNvPr id="14" name="Rectangle 38" descr="60%">
            <a:extLst>
              <a:ext uri="{FF2B5EF4-FFF2-40B4-BE49-F238E27FC236}">
                <a16:creationId xmlns:a16="http://schemas.microsoft.com/office/drawing/2014/main" id="{E7B9B40F-F00D-4ABF-ACDE-17028827826D}"/>
              </a:ext>
            </a:extLst>
          </p:cNvPr>
          <p:cNvSpPr>
            <a:spLocks noChangeArrowheads="1"/>
          </p:cNvSpPr>
          <p:nvPr/>
        </p:nvSpPr>
        <p:spPr bwMode="auto">
          <a:xfrm>
            <a:off x="2966551" y="4889593"/>
            <a:ext cx="1243584" cy="392113"/>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pPr>
            <a:r>
              <a:rPr lang="en-US" altLang="en-US" sz="1600" dirty="0">
                <a:solidFill>
                  <a:schemeClr val="bg1"/>
                </a:solidFill>
                <a:latin typeface="+mn-lt"/>
              </a:rPr>
              <a:t>Reserve</a:t>
            </a:r>
          </a:p>
        </p:txBody>
      </p:sp>
      <p:sp>
        <p:nvSpPr>
          <p:cNvPr id="15" name="Rectangle 5">
            <a:extLst>
              <a:ext uri="{FF2B5EF4-FFF2-40B4-BE49-F238E27FC236}">
                <a16:creationId xmlns:a16="http://schemas.microsoft.com/office/drawing/2014/main" id="{2BEF3F42-1241-4CB8-A2D6-21A4FA5021CB}"/>
              </a:ext>
            </a:extLst>
          </p:cNvPr>
          <p:cNvSpPr>
            <a:spLocks noChangeArrowheads="1"/>
          </p:cNvSpPr>
          <p:nvPr/>
        </p:nvSpPr>
        <p:spPr bwMode="auto">
          <a:xfrm>
            <a:off x="6013249" y="4206968"/>
            <a:ext cx="1243584" cy="701675"/>
          </a:xfrm>
          <a:prstGeom prst="rect">
            <a:avLst/>
          </a:prstGeom>
          <a:solidFill>
            <a:schemeClr val="hlink"/>
          </a:solidFill>
          <a:ln w="38100">
            <a:solidFill>
              <a:schemeClr val="tx1"/>
            </a:solidFill>
            <a:miter lim="800000"/>
            <a:headEnd/>
            <a:tailEnd/>
          </a:ln>
        </p:spPr>
        <p:txBody>
          <a:bodyPr wrap="none" lIns="90488" tIns="44450" rIns="90488" bIns="4445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spcBef>
                <a:spcPct val="0"/>
              </a:spcBef>
            </a:pPr>
            <a:r>
              <a:rPr lang="en-US" altLang="en-US" sz="1600" dirty="0">
                <a:solidFill>
                  <a:schemeClr val="bg1"/>
                </a:solidFill>
                <a:latin typeface="+mn-lt"/>
              </a:rPr>
              <a:t>Goods &amp;</a:t>
            </a:r>
          </a:p>
          <a:p>
            <a:pPr algn="ctr">
              <a:lnSpc>
                <a:spcPct val="100000"/>
              </a:lnSpc>
              <a:spcBef>
                <a:spcPct val="0"/>
              </a:spcBef>
            </a:pPr>
            <a:r>
              <a:rPr lang="en-US" altLang="en-US" sz="1600" dirty="0">
                <a:solidFill>
                  <a:schemeClr val="bg1"/>
                </a:solidFill>
                <a:latin typeface="+mn-lt"/>
              </a:rPr>
              <a:t>Services</a:t>
            </a:r>
          </a:p>
        </p:txBody>
      </p:sp>
      <p:sp>
        <p:nvSpPr>
          <p:cNvPr id="16" name="Rectangle 5">
            <a:extLst>
              <a:ext uri="{FF2B5EF4-FFF2-40B4-BE49-F238E27FC236}">
                <a16:creationId xmlns:a16="http://schemas.microsoft.com/office/drawing/2014/main" id="{47A7D77C-F80A-437C-8819-56B6FDA5FAF1}"/>
              </a:ext>
            </a:extLst>
          </p:cNvPr>
          <p:cNvSpPr>
            <a:spLocks noChangeArrowheads="1"/>
          </p:cNvSpPr>
          <p:nvPr/>
        </p:nvSpPr>
        <p:spPr bwMode="auto">
          <a:xfrm>
            <a:off x="1728587" y="4187918"/>
            <a:ext cx="1239838" cy="701675"/>
          </a:xfrm>
          <a:prstGeom prst="rect">
            <a:avLst/>
          </a:prstGeom>
          <a:solidFill>
            <a:srgbClr val="72BE44"/>
          </a:solidFill>
          <a:ln w="38100">
            <a:solidFill>
              <a:schemeClr val="tx1"/>
            </a:solidFill>
            <a:miter lim="800000"/>
            <a:headEnd/>
            <a:tailEnd/>
          </a:ln>
        </p:spPr>
        <p:txBody>
          <a:bodyPr wrap="none" lIns="90488" tIns="44450" rIns="90488" bIns="4445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algn="ctr">
              <a:lnSpc>
                <a:spcPct val="100000"/>
              </a:lnSpc>
              <a:spcBef>
                <a:spcPct val="0"/>
              </a:spcBef>
            </a:pPr>
            <a:r>
              <a:rPr lang="en-US" altLang="en-US" sz="1600" dirty="0">
                <a:solidFill>
                  <a:schemeClr val="bg1"/>
                </a:solidFill>
                <a:latin typeface="+mn-lt"/>
              </a:rPr>
              <a:t>Home </a:t>
            </a:r>
          </a:p>
          <a:p>
            <a:pPr algn="ctr">
              <a:lnSpc>
                <a:spcPct val="100000"/>
              </a:lnSpc>
              <a:spcBef>
                <a:spcPct val="0"/>
              </a:spcBef>
            </a:pPr>
            <a:r>
              <a:rPr lang="en-US" altLang="en-US" sz="1600" dirty="0">
                <a:solidFill>
                  <a:schemeClr val="bg1"/>
                </a:solidFill>
                <a:latin typeface="+mn-lt"/>
              </a:rPr>
              <a:t>Spendable</a:t>
            </a:r>
          </a:p>
        </p:txBody>
      </p:sp>
      <p:sp>
        <p:nvSpPr>
          <p:cNvPr id="17" name="Line 20">
            <a:extLst>
              <a:ext uri="{FF2B5EF4-FFF2-40B4-BE49-F238E27FC236}">
                <a16:creationId xmlns:a16="http://schemas.microsoft.com/office/drawing/2014/main" id="{899980F5-C102-4C14-81BD-EF9C6F543877}"/>
              </a:ext>
            </a:extLst>
          </p:cNvPr>
          <p:cNvSpPr>
            <a:spLocks noChangeShapeType="1"/>
          </p:cNvSpPr>
          <p:nvPr/>
        </p:nvSpPr>
        <p:spPr bwMode="gray">
          <a:xfrm>
            <a:off x="2677912" y="4152993"/>
            <a:ext cx="311150" cy="15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8" name="Line 21">
            <a:extLst>
              <a:ext uri="{FF2B5EF4-FFF2-40B4-BE49-F238E27FC236}">
                <a16:creationId xmlns:a16="http://schemas.microsoft.com/office/drawing/2014/main" id="{0CC12F0E-EAC7-40CF-8951-25884372239A}"/>
              </a:ext>
            </a:extLst>
          </p:cNvPr>
          <p:cNvSpPr>
            <a:spLocks noChangeShapeType="1"/>
          </p:cNvSpPr>
          <p:nvPr/>
        </p:nvSpPr>
        <p:spPr bwMode="gray">
          <a:xfrm flipV="1">
            <a:off x="2677912" y="4878481"/>
            <a:ext cx="285750" cy="1111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0" name="TextBox 19">
            <a:extLst>
              <a:ext uri="{FF2B5EF4-FFF2-40B4-BE49-F238E27FC236}">
                <a16:creationId xmlns:a16="http://schemas.microsoft.com/office/drawing/2014/main" id="{18AC96D1-9F50-4E12-8BA2-A6F148B724F6}"/>
              </a:ext>
            </a:extLst>
          </p:cNvPr>
          <p:cNvSpPr txBox="1"/>
          <p:nvPr/>
        </p:nvSpPr>
        <p:spPr>
          <a:xfrm>
            <a:off x="1" y="879052"/>
            <a:ext cx="12192000" cy="369332"/>
          </a:xfrm>
          <a:prstGeom prst="rect">
            <a:avLst/>
          </a:prstGeom>
          <a:noFill/>
        </p:spPr>
        <p:txBody>
          <a:bodyPr wrap="square">
            <a:spAutoFit/>
          </a:bodyPr>
          <a:lstStyle/>
          <a:p>
            <a:pPr algn="ctr">
              <a:lnSpc>
                <a:spcPct val="100000"/>
              </a:lnSpc>
              <a:spcBef>
                <a:spcPct val="0"/>
              </a:spcBef>
              <a:buFontTx/>
              <a:buNone/>
            </a:pPr>
            <a:r>
              <a:rPr lang="en-US" altLang="en-US" b="1" dirty="0">
                <a:solidFill>
                  <a:schemeClr val="tx2"/>
                </a:solidFill>
              </a:rPr>
              <a:t>Goods &amp; Services are your “day to day” purchases</a:t>
            </a:r>
          </a:p>
        </p:txBody>
      </p:sp>
      <p:sp>
        <p:nvSpPr>
          <p:cNvPr id="21" name="TextBox 20">
            <a:extLst>
              <a:ext uri="{FF2B5EF4-FFF2-40B4-BE49-F238E27FC236}">
                <a16:creationId xmlns:a16="http://schemas.microsoft.com/office/drawing/2014/main" id="{B88FF0F7-E739-4282-B8DB-7A616B38E00C}"/>
              </a:ext>
            </a:extLst>
          </p:cNvPr>
          <p:cNvSpPr txBox="1"/>
          <p:nvPr/>
        </p:nvSpPr>
        <p:spPr>
          <a:xfrm>
            <a:off x="0" y="5783841"/>
            <a:ext cx="12192000" cy="923330"/>
          </a:xfrm>
          <a:prstGeom prst="rect">
            <a:avLst/>
          </a:prstGeom>
          <a:noFill/>
        </p:spPr>
        <p:txBody>
          <a:bodyPr wrap="square" rtlCol="0">
            <a:spAutoFit/>
          </a:bodyPr>
          <a:lstStyle/>
          <a:p>
            <a:pPr algn="ctr"/>
            <a:r>
              <a:rPr lang="en-US" altLang="en-US" b="1" dirty="0">
                <a:solidFill>
                  <a:schemeClr val="tx2"/>
                </a:solidFill>
              </a:rPr>
              <a:t>While on assignment, a Cost of Living Allowance (or Differential) may be paid if the cost of these day to day purchases are more expensive in the host location. An assignee still spends their usual out of pocket.</a:t>
            </a:r>
          </a:p>
          <a:p>
            <a:pPr algn="ctr"/>
            <a:endParaRPr lang="en-US" dirty="0">
              <a:solidFill>
                <a:schemeClr val="tx2"/>
              </a:solidFill>
            </a:endParaRPr>
          </a:p>
        </p:txBody>
      </p:sp>
    </p:spTree>
    <p:extLst>
      <p:ext uri="{BB962C8B-B14F-4D97-AF65-F5344CB8AC3E}">
        <p14:creationId xmlns:p14="http://schemas.microsoft.com/office/powerpoint/2010/main" val="222788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p:txBody>
          <a:bodyPr>
            <a:normAutofit fontScale="85000" lnSpcReduction="20000"/>
          </a:bodyPr>
          <a:lstStyle/>
          <a:p>
            <a:r>
              <a:rPr lang="en-US" sz="1800" dirty="0"/>
              <a:t>Reasons why the Cost of Living Allowance might change</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3</a:t>
            </a:fld>
            <a:endParaRPr lang="en-US" dirty="0"/>
          </a:p>
        </p:txBody>
      </p:sp>
      <p:pic>
        <p:nvPicPr>
          <p:cNvPr id="7" name="Picture 8" descr="C:\Users\tamara-lamantia\AppData\Local\Microsoft\Windows\Temporary Internet Files\Content.IE5\KY2NFITQ\MC900360690[1].wmf">
            <a:extLst>
              <a:ext uri="{FF2B5EF4-FFF2-40B4-BE49-F238E27FC236}">
                <a16:creationId xmlns:a16="http://schemas.microsoft.com/office/drawing/2014/main" id="{4CE7E61F-A9EA-4EF4-96D6-F9E9FDD107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314" y="578771"/>
            <a:ext cx="2770187"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47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haley-burke\AppData\Local\Microsoft\Windows\Temporary Internet Files\Content.IE5\3AWB6KWE\MC900423553[2].wmf">
            <a:extLst>
              <a:ext uri="{FF2B5EF4-FFF2-40B4-BE49-F238E27FC236}">
                <a16:creationId xmlns:a16="http://schemas.microsoft.com/office/drawing/2014/main" id="{AFFAEF05-A470-4E52-9EB6-37C3B724B0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6065" y="4392042"/>
            <a:ext cx="779462" cy="11668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haley-burke\AppData\Local\Microsoft\Windows\Temporary Internet Files\Content.IE5\DBSA443H\MC900384170[1].wmf">
            <a:extLst>
              <a:ext uri="{FF2B5EF4-FFF2-40B4-BE49-F238E27FC236}">
                <a16:creationId xmlns:a16="http://schemas.microsoft.com/office/drawing/2014/main" id="{DBC5638C-260F-4D86-972D-0B9995461F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3402" y="4493642"/>
            <a:ext cx="3857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Users\haley-burke\AppData\Local\Microsoft\Windows\Temporary Internet Files\Content.IE5\3AWB6KWE\MC900423553[2].wmf">
            <a:extLst>
              <a:ext uri="{FF2B5EF4-FFF2-40B4-BE49-F238E27FC236}">
                <a16:creationId xmlns:a16="http://schemas.microsoft.com/office/drawing/2014/main" id="{7B2B3A41-3A1C-4692-9168-E8B32D3B9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6065" y="1696467"/>
            <a:ext cx="77946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Users\haley-burke\AppData\Local\Microsoft\Windows\Temporary Internet Files\Content.IE5\DBSA443H\MC900384170[1].wmf">
            <a:extLst>
              <a:ext uri="{FF2B5EF4-FFF2-40B4-BE49-F238E27FC236}">
                <a16:creationId xmlns:a16="http://schemas.microsoft.com/office/drawing/2014/main" id="{9B18F4BD-03E4-4918-852D-729C1900F9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7965" y="1580580"/>
            <a:ext cx="94138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269286ED-1466-42EF-951B-4E8B44B51850}"/>
              </a:ext>
            </a:extLst>
          </p:cNvPr>
          <p:cNvSpPr txBox="1"/>
          <p:nvPr/>
        </p:nvSpPr>
        <p:spPr>
          <a:xfrm>
            <a:off x="1454027" y="1304355"/>
            <a:ext cx="3894138" cy="1714500"/>
          </a:xfrm>
          <a:prstGeom prst="rect">
            <a:avLst/>
          </a:prstGeom>
          <a:noFill/>
        </p:spPr>
        <p:txBody>
          <a:bodyPr>
            <a:spAutoFit/>
          </a:bodyPr>
          <a:lstStyle/>
          <a:p>
            <a:pPr>
              <a:defRPr/>
            </a:pPr>
            <a:r>
              <a:rPr lang="en-US" sz="2400" dirty="0">
                <a:solidFill>
                  <a:srgbClr val="000000"/>
                </a:solidFill>
                <a:ea typeface="MS PGothic"/>
              </a:rPr>
              <a:t>Home Currency </a:t>
            </a:r>
            <a:r>
              <a:rPr lang="en-US" sz="2400" dirty="0">
                <a:solidFill>
                  <a:srgbClr val="00A8C8"/>
                </a:solidFill>
                <a:ea typeface="MS PGothic"/>
              </a:rPr>
              <a:t>Weakens</a:t>
            </a:r>
            <a:r>
              <a:rPr lang="en-US" sz="2400" dirty="0">
                <a:solidFill>
                  <a:srgbClr val="000000"/>
                </a:solidFill>
                <a:ea typeface="MS PGothic"/>
              </a:rPr>
              <a:t>:</a:t>
            </a:r>
          </a:p>
          <a:p>
            <a:pPr marL="342900" indent="-342900">
              <a:buFont typeface="Arial" panose="020B0604020202020204" pitchFamily="34" charset="0"/>
              <a:buChar char="•"/>
              <a:defRPr/>
            </a:pPr>
            <a:r>
              <a:rPr lang="en-US" sz="1600" dirty="0">
                <a:solidFill>
                  <a:srgbClr val="000000"/>
                </a:solidFill>
                <a:ea typeface="MS PGothic"/>
              </a:rPr>
              <a:t>Need </a:t>
            </a:r>
            <a:r>
              <a:rPr lang="en-US" sz="1600" dirty="0">
                <a:solidFill>
                  <a:srgbClr val="00A8C8"/>
                </a:solidFill>
                <a:ea typeface="MS PGothic"/>
              </a:rPr>
              <a:t>more</a:t>
            </a:r>
            <a:r>
              <a:rPr lang="en-US" sz="1600" dirty="0">
                <a:solidFill>
                  <a:srgbClr val="000000"/>
                </a:solidFill>
                <a:ea typeface="MS PGothic"/>
              </a:rPr>
              <a:t> home currency to buy the same amount of goods in the host currency.</a:t>
            </a:r>
          </a:p>
          <a:p>
            <a:pPr marL="342900" indent="-342900">
              <a:buFont typeface="Arial" panose="020B0604020202020204" pitchFamily="34" charset="0"/>
              <a:buChar char="•"/>
              <a:defRPr/>
            </a:pPr>
            <a:r>
              <a:rPr lang="en-US" sz="1600" dirty="0">
                <a:solidFill>
                  <a:srgbClr val="000000"/>
                </a:solidFill>
                <a:ea typeface="MS PGothic"/>
              </a:rPr>
              <a:t>This causes index and COLA to </a:t>
            </a:r>
            <a:r>
              <a:rPr lang="en-US" sz="1600" dirty="0">
                <a:solidFill>
                  <a:srgbClr val="00A8C8"/>
                </a:solidFill>
                <a:ea typeface="MS PGothic"/>
              </a:rPr>
              <a:t>increase</a:t>
            </a:r>
          </a:p>
        </p:txBody>
      </p:sp>
      <p:sp>
        <p:nvSpPr>
          <p:cNvPr id="20" name="TextBox 19">
            <a:extLst>
              <a:ext uri="{FF2B5EF4-FFF2-40B4-BE49-F238E27FC236}">
                <a16:creationId xmlns:a16="http://schemas.microsoft.com/office/drawing/2014/main" id="{ED94F146-15C0-4181-BEAC-3B948313A10A}"/>
              </a:ext>
            </a:extLst>
          </p:cNvPr>
          <p:cNvSpPr txBox="1"/>
          <p:nvPr/>
        </p:nvSpPr>
        <p:spPr>
          <a:xfrm>
            <a:off x="1454027" y="3795142"/>
            <a:ext cx="4179888" cy="1714500"/>
          </a:xfrm>
          <a:prstGeom prst="rect">
            <a:avLst/>
          </a:prstGeom>
          <a:noFill/>
        </p:spPr>
        <p:txBody>
          <a:bodyPr>
            <a:spAutoFit/>
          </a:bodyPr>
          <a:lstStyle/>
          <a:p>
            <a:pPr>
              <a:defRPr/>
            </a:pPr>
            <a:r>
              <a:rPr lang="en-US" sz="2400" dirty="0">
                <a:solidFill>
                  <a:srgbClr val="000000"/>
                </a:solidFill>
                <a:ea typeface="MS PGothic"/>
              </a:rPr>
              <a:t>Home Currency </a:t>
            </a:r>
            <a:r>
              <a:rPr lang="en-US" sz="2400" dirty="0">
                <a:solidFill>
                  <a:srgbClr val="00A8C8"/>
                </a:solidFill>
                <a:ea typeface="MS PGothic"/>
              </a:rPr>
              <a:t>Strengthens</a:t>
            </a:r>
            <a:r>
              <a:rPr lang="en-US" dirty="0">
                <a:solidFill>
                  <a:srgbClr val="000000"/>
                </a:solidFill>
                <a:ea typeface="MS PGothic"/>
              </a:rPr>
              <a:t>:</a:t>
            </a:r>
          </a:p>
          <a:p>
            <a:pPr marL="342900" indent="-342900">
              <a:buFont typeface="Arial" panose="020B0604020202020204" pitchFamily="34" charset="0"/>
              <a:buChar char="•"/>
              <a:defRPr/>
            </a:pPr>
            <a:r>
              <a:rPr lang="en-US" sz="1600" dirty="0">
                <a:solidFill>
                  <a:srgbClr val="000000"/>
                </a:solidFill>
                <a:ea typeface="MS PGothic"/>
              </a:rPr>
              <a:t>Need </a:t>
            </a:r>
            <a:r>
              <a:rPr lang="en-US" sz="1600" dirty="0">
                <a:solidFill>
                  <a:srgbClr val="00A8C8"/>
                </a:solidFill>
                <a:ea typeface="MS PGothic"/>
              </a:rPr>
              <a:t>less</a:t>
            </a:r>
            <a:r>
              <a:rPr lang="en-US" sz="1600" dirty="0">
                <a:solidFill>
                  <a:srgbClr val="000000"/>
                </a:solidFill>
                <a:ea typeface="MS PGothic"/>
              </a:rPr>
              <a:t> home currency to buy the same amount of goods in the host currency.</a:t>
            </a:r>
          </a:p>
          <a:p>
            <a:pPr marL="342900" indent="-342900">
              <a:buFont typeface="Arial" panose="020B0604020202020204" pitchFamily="34" charset="0"/>
              <a:buChar char="•"/>
              <a:defRPr/>
            </a:pPr>
            <a:r>
              <a:rPr lang="en-US" sz="1600" dirty="0">
                <a:solidFill>
                  <a:srgbClr val="000000"/>
                </a:solidFill>
                <a:ea typeface="MS PGothic"/>
              </a:rPr>
              <a:t>This causes index and COLA to </a:t>
            </a:r>
            <a:r>
              <a:rPr lang="en-US" sz="1600" dirty="0">
                <a:solidFill>
                  <a:srgbClr val="00A8C8"/>
                </a:solidFill>
                <a:ea typeface="MS PGothic"/>
              </a:rPr>
              <a:t>decrease</a:t>
            </a:r>
          </a:p>
        </p:txBody>
      </p:sp>
      <p:sp>
        <p:nvSpPr>
          <p:cNvPr id="21" name="Equal 6">
            <a:extLst>
              <a:ext uri="{FF2B5EF4-FFF2-40B4-BE49-F238E27FC236}">
                <a16:creationId xmlns:a16="http://schemas.microsoft.com/office/drawing/2014/main" id="{EAA10AAD-B93C-4C0F-85F0-3E48A40D17B6}"/>
              </a:ext>
            </a:extLst>
          </p:cNvPr>
          <p:cNvSpPr/>
          <p:nvPr/>
        </p:nvSpPr>
        <p:spPr bwMode="auto">
          <a:xfrm>
            <a:off x="7942140" y="2034605"/>
            <a:ext cx="469900" cy="317500"/>
          </a:xfrm>
          <a:prstGeom prst="mathEqual">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a:defRPr/>
            </a:pPr>
            <a:endParaRPr lang="en-US">
              <a:solidFill>
                <a:srgbClr val="000000"/>
              </a:solidFill>
              <a:ea typeface="MS PGothic"/>
            </a:endParaRPr>
          </a:p>
        </p:txBody>
      </p:sp>
      <p:sp>
        <p:nvSpPr>
          <p:cNvPr id="22" name="Equal 12">
            <a:extLst>
              <a:ext uri="{FF2B5EF4-FFF2-40B4-BE49-F238E27FC236}">
                <a16:creationId xmlns:a16="http://schemas.microsoft.com/office/drawing/2014/main" id="{65CA5397-85F9-48C9-BD12-89857CEA1573}"/>
              </a:ext>
            </a:extLst>
          </p:cNvPr>
          <p:cNvSpPr/>
          <p:nvPr/>
        </p:nvSpPr>
        <p:spPr bwMode="auto">
          <a:xfrm>
            <a:off x="7764340" y="4706367"/>
            <a:ext cx="468312" cy="317500"/>
          </a:xfrm>
          <a:prstGeom prst="mathEqual">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a:defRPr/>
            </a:pPr>
            <a:endParaRPr lang="en-US">
              <a:solidFill>
                <a:srgbClr val="000000"/>
              </a:solidFill>
              <a:ea typeface="MS PGothic"/>
            </a:endParaRPr>
          </a:p>
        </p:txBody>
      </p:sp>
      <p:sp>
        <p:nvSpPr>
          <p:cNvPr id="23" name="TextBox 7">
            <a:extLst>
              <a:ext uri="{FF2B5EF4-FFF2-40B4-BE49-F238E27FC236}">
                <a16:creationId xmlns:a16="http://schemas.microsoft.com/office/drawing/2014/main" id="{11FA5E8B-294D-4998-9184-2814F5949105}"/>
              </a:ext>
            </a:extLst>
          </p:cNvPr>
          <p:cNvSpPr txBox="1">
            <a:spLocks noChangeArrowheads="1"/>
          </p:cNvSpPr>
          <p:nvPr/>
        </p:nvSpPr>
        <p:spPr bwMode="auto">
          <a:xfrm>
            <a:off x="7218239" y="1151955"/>
            <a:ext cx="2582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r>
              <a:rPr lang="en-US" altLang="en-US" sz="1600" dirty="0">
                <a:solidFill>
                  <a:srgbClr val="000000"/>
                </a:solidFill>
              </a:rPr>
              <a:t>1 LBP = 0.00053679 EUR</a:t>
            </a:r>
          </a:p>
        </p:txBody>
      </p:sp>
      <p:sp>
        <p:nvSpPr>
          <p:cNvPr id="24" name="TextBox 14">
            <a:extLst>
              <a:ext uri="{FF2B5EF4-FFF2-40B4-BE49-F238E27FC236}">
                <a16:creationId xmlns:a16="http://schemas.microsoft.com/office/drawing/2014/main" id="{6DFA994C-C4FC-453A-A34D-3D22593FDFFB}"/>
              </a:ext>
            </a:extLst>
          </p:cNvPr>
          <p:cNvSpPr txBox="1">
            <a:spLocks noChangeArrowheads="1"/>
          </p:cNvSpPr>
          <p:nvPr/>
        </p:nvSpPr>
        <p:spPr bwMode="auto">
          <a:xfrm>
            <a:off x="7234114" y="3984055"/>
            <a:ext cx="25669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r>
              <a:rPr lang="en-US" altLang="en-US" sz="1600" dirty="0">
                <a:solidFill>
                  <a:srgbClr val="000000"/>
                </a:solidFill>
              </a:rPr>
              <a:t>1 LBP = 0.00053776 EUR</a:t>
            </a:r>
          </a:p>
        </p:txBody>
      </p:sp>
      <p:sp>
        <p:nvSpPr>
          <p:cNvPr id="25" name="TextBox 16">
            <a:extLst>
              <a:ext uri="{FF2B5EF4-FFF2-40B4-BE49-F238E27FC236}">
                <a16:creationId xmlns:a16="http://schemas.microsoft.com/office/drawing/2014/main" id="{720BE88C-8F32-4D44-AE63-1A0E094A76FE}"/>
              </a:ext>
            </a:extLst>
          </p:cNvPr>
          <p:cNvSpPr txBox="1">
            <a:spLocks noChangeArrowheads="1"/>
          </p:cNvSpPr>
          <p:nvPr/>
        </p:nvSpPr>
        <p:spPr bwMode="auto">
          <a:xfrm>
            <a:off x="6102227" y="3282380"/>
            <a:ext cx="1408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r>
              <a:rPr lang="en-US" altLang="en-US" sz="1600" dirty="0">
                <a:solidFill>
                  <a:srgbClr val="000000"/>
                </a:solidFill>
              </a:rPr>
              <a:t>186,292 LBP</a:t>
            </a:r>
          </a:p>
        </p:txBody>
      </p:sp>
      <p:sp>
        <p:nvSpPr>
          <p:cNvPr id="26" name="TextBox 9">
            <a:extLst>
              <a:ext uri="{FF2B5EF4-FFF2-40B4-BE49-F238E27FC236}">
                <a16:creationId xmlns:a16="http://schemas.microsoft.com/office/drawing/2014/main" id="{E26E8B4E-0640-4253-BB04-2B5014840BFA}"/>
              </a:ext>
            </a:extLst>
          </p:cNvPr>
          <p:cNvSpPr txBox="1">
            <a:spLocks noChangeArrowheads="1"/>
          </p:cNvSpPr>
          <p:nvPr/>
        </p:nvSpPr>
        <p:spPr bwMode="auto">
          <a:xfrm>
            <a:off x="8710490" y="3282380"/>
            <a:ext cx="1090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r>
              <a:rPr lang="en-US" altLang="en-US" sz="1600" dirty="0">
                <a:solidFill>
                  <a:srgbClr val="000000"/>
                </a:solidFill>
              </a:rPr>
              <a:t>100 EUR</a:t>
            </a:r>
          </a:p>
        </p:txBody>
      </p:sp>
      <p:sp>
        <p:nvSpPr>
          <p:cNvPr id="27" name="TextBox 18">
            <a:extLst>
              <a:ext uri="{FF2B5EF4-FFF2-40B4-BE49-F238E27FC236}">
                <a16:creationId xmlns:a16="http://schemas.microsoft.com/office/drawing/2014/main" id="{A5DAB5B5-7281-4E9C-8C12-EB7C0C59B230}"/>
              </a:ext>
            </a:extLst>
          </p:cNvPr>
          <p:cNvSpPr txBox="1">
            <a:spLocks noChangeArrowheads="1"/>
          </p:cNvSpPr>
          <p:nvPr/>
        </p:nvSpPr>
        <p:spPr bwMode="auto">
          <a:xfrm>
            <a:off x="8794627" y="5641405"/>
            <a:ext cx="1090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r>
              <a:rPr lang="en-US" altLang="en-US" sz="1600" dirty="0">
                <a:solidFill>
                  <a:srgbClr val="000000"/>
                </a:solidFill>
              </a:rPr>
              <a:t>100 EUR</a:t>
            </a:r>
          </a:p>
        </p:txBody>
      </p:sp>
      <p:sp>
        <p:nvSpPr>
          <p:cNvPr id="28" name="TextBox 19">
            <a:extLst>
              <a:ext uri="{FF2B5EF4-FFF2-40B4-BE49-F238E27FC236}">
                <a16:creationId xmlns:a16="http://schemas.microsoft.com/office/drawing/2014/main" id="{2408EBA3-DDBA-4213-8E96-288E05A28193}"/>
              </a:ext>
            </a:extLst>
          </p:cNvPr>
          <p:cNvSpPr txBox="1">
            <a:spLocks noChangeArrowheads="1"/>
          </p:cNvSpPr>
          <p:nvPr/>
        </p:nvSpPr>
        <p:spPr bwMode="auto">
          <a:xfrm>
            <a:off x="6149852" y="5633467"/>
            <a:ext cx="1360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r>
              <a:rPr lang="en-US" altLang="en-US" sz="1600" dirty="0">
                <a:solidFill>
                  <a:srgbClr val="000000"/>
                </a:solidFill>
              </a:rPr>
              <a:t>185,956 LBP</a:t>
            </a:r>
          </a:p>
        </p:txBody>
      </p:sp>
      <p:sp>
        <p:nvSpPr>
          <p:cNvPr id="29" name="Rectangle 11">
            <a:extLst>
              <a:ext uri="{FF2B5EF4-FFF2-40B4-BE49-F238E27FC236}">
                <a16:creationId xmlns:a16="http://schemas.microsoft.com/office/drawing/2014/main" id="{EA143E48-8F7E-4809-A80F-5CF5314D43DB}"/>
              </a:ext>
            </a:extLst>
          </p:cNvPr>
          <p:cNvSpPr>
            <a:spLocks noChangeArrowheads="1"/>
          </p:cNvSpPr>
          <p:nvPr/>
        </p:nvSpPr>
        <p:spPr bwMode="auto">
          <a:xfrm>
            <a:off x="1347665" y="994792"/>
            <a:ext cx="8834437" cy="2684463"/>
          </a:xfrm>
          <a:prstGeom prst="rect">
            <a:avLst/>
          </a:prstGeom>
          <a:noFill/>
          <a:ln w="952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endParaRPr lang="en-US" altLang="en-US">
              <a:solidFill>
                <a:srgbClr val="000000"/>
              </a:solidFill>
            </a:endParaRPr>
          </a:p>
        </p:txBody>
      </p:sp>
      <p:sp>
        <p:nvSpPr>
          <p:cNvPr id="30" name="Rectangle 21">
            <a:extLst>
              <a:ext uri="{FF2B5EF4-FFF2-40B4-BE49-F238E27FC236}">
                <a16:creationId xmlns:a16="http://schemas.microsoft.com/office/drawing/2014/main" id="{7F564064-2AAE-4947-855B-987025BDF16F}"/>
              </a:ext>
            </a:extLst>
          </p:cNvPr>
          <p:cNvSpPr>
            <a:spLocks noChangeArrowheads="1"/>
          </p:cNvSpPr>
          <p:nvPr/>
        </p:nvSpPr>
        <p:spPr bwMode="auto">
          <a:xfrm>
            <a:off x="1347665" y="3679255"/>
            <a:ext cx="8834437" cy="2439987"/>
          </a:xfrm>
          <a:prstGeom prst="rect">
            <a:avLst/>
          </a:prstGeom>
          <a:noFill/>
          <a:ln w="952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eaLnBrk="0" hangingPunct="0">
              <a:defRPr sz="1200">
                <a:solidFill>
                  <a:schemeClr val="tx1"/>
                </a:solidFill>
                <a:latin typeface="Arial" charset="0"/>
                <a:ea typeface="MS PGothic" pitchFamily="34" charset="-128"/>
              </a:defRPr>
            </a:lvl1pPr>
            <a:lvl2pPr marL="742950" indent="-285750" eaLnBrk="0" hangingPunct="0">
              <a:defRPr sz="1200">
                <a:solidFill>
                  <a:schemeClr val="tx1"/>
                </a:solidFill>
                <a:latin typeface="Arial" charset="0"/>
                <a:ea typeface="MS PGothic" pitchFamily="34" charset="-128"/>
              </a:defRPr>
            </a:lvl2pPr>
            <a:lvl3pPr marL="1143000" indent="-228600" eaLnBrk="0" hangingPunct="0">
              <a:defRPr sz="1200">
                <a:solidFill>
                  <a:schemeClr val="tx1"/>
                </a:solidFill>
                <a:latin typeface="Arial" charset="0"/>
                <a:ea typeface="MS PGothic" pitchFamily="34" charset="-128"/>
              </a:defRPr>
            </a:lvl3pPr>
            <a:lvl4pPr marL="1600200" indent="-228600" eaLnBrk="0" hangingPunct="0">
              <a:defRPr sz="1200">
                <a:solidFill>
                  <a:schemeClr val="tx1"/>
                </a:solidFill>
                <a:latin typeface="Arial" charset="0"/>
                <a:ea typeface="MS PGothic" pitchFamily="34" charset="-128"/>
              </a:defRPr>
            </a:lvl4pPr>
            <a:lvl5pPr marL="2057400" indent="-228600" eaLnBrk="0" hangingPunct="0">
              <a:defRPr sz="1200">
                <a:solidFill>
                  <a:schemeClr val="tx1"/>
                </a:solidFill>
                <a:latin typeface="Arial" charset="0"/>
                <a:ea typeface="MS PGothic" pitchFamily="34" charset="-128"/>
              </a:defRPr>
            </a:lvl5pPr>
            <a:lvl6pPr marL="25146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6pPr>
            <a:lvl7pPr marL="29718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7pPr>
            <a:lvl8pPr marL="34290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8pPr>
            <a:lvl9pPr marL="3886200" indent="-228600" eaLnBrk="0" fontAlgn="base" hangingPunct="0">
              <a:lnSpc>
                <a:spcPct val="86000"/>
              </a:lnSpc>
              <a:spcBef>
                <a:spcPct val="50000"/>
              </a:spcBef>
              <a:spcAft>
                <a:spcPct val="0"/>
              </a:spcAft>
              <a:defRPr sz="1200">
                <a:solidFill>
                  <a:schemeClr val="tx1"/>
                </a:solidFill>
                <a:latin typeface="Arial" charset="0"/>
                <a:ea typeface="MS PGothic" pitchFamily="34" charset="-128"/>
              </a:defRPr>
            </a:lvl9pPr>
          </a:lstStyle>
          <a:p>
            <a:pPr eaLnBrk="1" hangingPunct="1"/>
            <a:endParaRPr lang="en-US" altLang="en-US">
              <a:solidFill>
                <a:srgbClr val="000000"/>
              </a:solidFill>
            </a:endParaRPr>
          </a:p>
        </p:txBody>
      </p:sp>
      <p:sp>
        <p:nvSpPr>
          <p:cNvPr id="31" name="TextBox 30">
            <a:extLst>
              <a:ext uri="{FF2B5EF4-FFF2-40B4-BE49-F238E27FC236}">
                <a16:creationId xmlns:a16="http://schemas.microsoft.com/office/drawing/2014/main" id="{6C409431-2B68-4EE5-9FF4-01F4D9D1FB6B}"/>
              </a:ext>
            </a:extLst>
          </p:cNvPr>
          <p:cNvSpPr txBox="1"/>
          <p:nvPr/>
        </p:nvSpPr>
        <p:spPr>
          <a:xfrm>
            <a:off x="1740023" y="577049"/>
            <a:ext cx="5852884" cy="646331"/>
          </a:xfrm>
          <a:prstGeom prst="rect">
            <a:avLst/>
          </a:prstGeom>
          <a:noFill/>
        </p:spPr>
        <p:txBody>
          <a:bodyPr wrap="none" rtlCol="0">
            <a:spAutoFit/>
          </a:bodyPr>
          <a:lstStyle/>
          <a:p>
            <a:r>
              <a:rPr lang="en-US" dirty="0"/>
              <a:t>Reasons the Cost of Living Allowance might change</a:t>
            </a:r>
          </a:p>
          <a:p>
            <a:r>
              <a:rPr lang="en-US" dirty="0"/>
              <a:t>Currency Fluctuation</a:t>
            </a:r>
          </a:p>
        </p:txBody>
      </p:sp>
    </p:spTree>
    <p:extLst>
      <p:ext uri="{BB962C8B-B14F-4D97-AF65-F5344CB8AC3E}">
        <p14:creationId xmlns:p14="http://schemas.microsoft.com/office/powerpoint/2010/main" val="312476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DAE3E1-1FAD-4B5B-8660-83FCFEC70D1D}"/>
              </a:ext>
            </a:extLst>
          </p:cNvPr>
          <p:cNvSpPr>
            <a:spLocks noGrp="1"/>
          </p:cNvSpPr>
          <p:nvPr>
            <p:ph type="sldNum" sz="quarter" idx="12"/>
          </p:nvPr>
        </p:nvSpPr>
        <p:spPr/>
        <p:txBody>
          <a:bodyPr/>
          <a:lstStyle/>
          <a:p>
            <a:fld id="{D8DA9DAA-006C-4F4B-980E-E3DF019B24E2}" type="slidenum">
              <a:rPr lang="en-US" smtClean="0"/>
              <a:t>5</a:t>
            </a:fld>
            <a:endParaRPr lang="en-US" dirty="0"/>
          </a:p>
        </p:txBody>
      </p:sp>
      <p:sp>
        <p:nvSpPr>
          <p:cNvPr id="5" name="TextBox 4">
            <a:extLst>
              <a:ext uri="{FF2B5EF4-FFF2-40B4-BE49-F238E27FC236}">
                <a16:creationId xmlns:a16="http://schemas.microsoft.com/office/drawing/2014/main" id="{7FB00567-50DE-40D9-8238-35239C223C43}"/>
              </a:ext>
            </a:extLst>
          </p:cNvPr>
          <p:cNvSpPr txBox="1"/>
          <p:nvPr/>
        </p:nvSpPr>
        <p:spPr>
          <a:xfrm>
            <a:off x="1454197" y="1384255"/>
            <a:ext cx="4121150" cy="1733550"/>
          </a:xfrm>
          <a:prstGeom prst="rect">
            <a:avLst/>
          </a:prstGeom>
          <a:noFill/>
        </p:spPr>
        <p:txBody>
          <a:bodyPr>
            <a:spAutoFit/>
          </a:bodyPr>
          <a:lstStyle/>
          <a:p>
            <a:pPr>
              <a:defRPr/>
            </a:pPr>
            <a:r>
              <a:rPr lang="en-US" sz="2400" dirty="0">
                <a:solidFill>
                  <a:srgbClr val="00A8C8"/>
                </a:solidFill>
                <a:latin typeface="Arial" charset="0"/>
                <a:ea typeface="MS PGothic"/>
              </a:rPr>
              <a:t>Host</a:t>
            </a:r>
            <a:r>
              <a:rPr lang="en-US" sz="2400" dirty="0">
                <a:solidFill>
                  <a:srgbClr val="000000"/>
                </a:solidFill>
                <a:latin typeface="Arial" charset="0"/>
                <a:ea typeface="MS PGothic"/>
              </a:rPr>
              <a:t> Prices Increase Faster:</a:t>
            </a:r>
          </a:p>
          <a:p>
            <a:pPr marL="342900" indent="-342900" algn="l">
              <a:buFont typeface="Arial" panose="020B0604020202020204" pitchFamily="34" charset="0"/>
              <a:buChar char="•"/>
              <a:defRPr/>
            </a:pPr>
            <a:r>
              <a:rPr lang="en-US" dirty="0">
                <a:solidFill>
                  <a:srgbClr val="000000"/>
                </a:solidFill>
                <a:latin typeface="Arial" charset="0"/>
                <a:ea typeface="MS PGothic"/>
              </a:rPr>
              <a:t>The gap between home country spendable and assignment location spendable gets </a:t>
            </a:r>
            <a:r>
              <a:rPr lang="en-US" dirty="0">
                <a:solidFill>
                  <a:schemeClr val="accent6"/>
                </a:solidFill>
                <a:latin typeface="Arial" charset="0"/>
                <a:ea typeface="MS PGothic"/>
              </a:rPr>
              <a:t>wider</a:t>
            </a:r>
            <a:r>
              <a:rPr lang="en-US" dirty="0">
                <a:solidFill>
                  <a:srgbClr val="000000"/>
                </a:solidFill>
                <a:latin typeface="Arial" charset="0"/>
                <a:ea typeface="MS PGothic"/>
              </a:rPr>
              <a:t>. </a:t>
            </a:r>
          </a:p>
          <a:p>
            <a:pPr marL="342900" indent="-342900" algn="l">
              <a:buFont typeface="Arial" panose="020B0604020202020204" pitchFamily="34" charset="0"/>
              <a:buChar char="•"/>
              <a:defRPr/>
            </a:pPr>
            <a:r>
              <a:rPr lang="en-US" dirty="0">
                <a:solidFill>
                  <a:srgbClr val="000000"/>
                </a:solidFill>
                <a:latin typeface="Arial" charset="0"/>
                <a:ea typeface="MS PGothic"/>
              </a:rPr>
              <a:t>This causes index and GSD to </a:t>
            </a:r>
            <a:r>
              <a:rPr lang="en-US" dirty="0">
                <a:solidFill>
                  <a:srgbClr val="00A8C8"/>
                </a:solidFill>
                <a:latin typeface="Arial" charset="0"/>
                <a:ea typeface="MS PGothic"/>
              </a:rPr>
              <a:t>increase.</a:t>
            </a:r>
          </a:p>
        </p:txBody>
      </p:sp>
      <p:sp>
        <p:nvSpPr>
          <p:cNvPr id="6" name="TextBox 10">
            <a:extLst>
              <a:ext uri="{FF2B5EF4-FFF2-40B4-BE49-F238E27FC236}">
                <a16:creationId xmlns:a16="http://schemas.microsoft.com/office/drawing/2014/main" id="{6B7FE3FF-F7C6-4FE8-84D2-7492BE1AC87D}"/>
              </a:ext>
            </a:extLst>
          </p:cNvPr>
          <p:cNvSpPr txBox="1">
            <a:spLocks noChangeArrowheads="1"/>
          </p:cNvSpPr>
          <p:nvPr/>
        </p:nvSpPr>
        <p:spPr bwMode="auto">
          <a:xfrm>
            <a:off x="1560559" y="3875042"/>
            <a:ext cx="431165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400" dirty="0">
                <a:solidFill>
                  <a:srgbClr val="00A8C8"/>
                </a:solidFill>
              </a:rPr>
              <a:t>Home</a:t>
            </a:r>
            <a:r>
              <a:rPr lang="en-US" altLang="en-US" sz="2400" dirty="0">
                <a:solidFill>
                  <a:srgbClr val="000000"/>
                </a:solidFill>
              </a:rPr>
              <a:t> Prices Increase Faster:</a:t>
            </a:r>
            <a:endParaRPr lang="en-US" altLang="en-US" dirty="0">
              <a:solidFill>
                <a:srgbClr val="000000"/>
              </a:solidFill>
            </a:endParaRPr>
          </a:p>
          <a:p>
            <a:pPr eaLnBrk="1" hangingPunct="1">
              <a:spcBef>
                <a:spcPct val="0"/>
              </a:spcBef>
            </a:pPr>
            <a:r>
              <a:rPr lang="en-US" altLang="en-US" dirty="0">
                <a:solidFill>
                  <a:srgbClr val="000000"/>
                </a:solidFill>
              </a:rPr>
              <a:t>The gap between home country spendable and assignment location spendable gets </a:t>
            </a:r>
            <a:r>
              <a:rPr lang="en-US" altLang="en-US" dirty="0">
                <a:solidFill>
                  <a:srgbClr val="0098B5"/>
                </a:solidFill>
              </a:rPr>
              <a:t>narrower. </a:t>
            </a:r>
          </a:p>
          <a:p>
            <a:pPr eaLnBrk="1" hangingPunct="1">
              <a:spcBef>
                <a:spcPct val="0"/>
              </a:spcBef>
            </a:pPr>
            <a:r>
              <a:rPr lang="en-US" altLang="en-US" dirty="0">
                <a:solidFill>
                  <a:srgbClr val="000000"/>
                </a:solidFill>
              </a:rPr>
              <a:t>This causes index and GSD to </a:t>
            </a:r>
            <a:r>
              <a:rPr lang="en-US" altLang="en-US" dirty="0">
                <a:solidFill>
                  <a:srgbClr val="00A8C8"/>
                </a:solidFill>
              </a:rPr>
              <a:t>decrease.</a:t>
            </a:r>
          </a:p>
        </p:txBody>
      </p:sp>
      <p:sp>
        <p:nvSpPr>
          <p:cNvPr id="7" name="Rectangle 11">
            <a:extLst>
              <a:ext uri="{FF2B5EF4-FFF2-40B4-BE49-F238E27FC236}">
                <a16:creationId xmlns:a16="http://schemas.microsoft.com/office/drawing/2014/main" id="{3530A820-ED85-4CE6-B18E-ACD863D1F91F}"/>
              </a:ext>
            </a:extLst>
          </p:cNvPr>
          <p:cNvSpPr>
            <a:spLocks noChangeArrowheads="1"/>
          </p:cNvSpPr>
          <p:nvPr/>
        </p:nvSpPr>
        <p:spPr bwMode="auto">
          <a:xfrm>
            <a:off x="1454197" y="1074692"/>
            <a:ext cx="8834437" cy="2684463"/>
          </a:xfrm>
          <a:prstGeom prst="rect">
            <a:avLst/>
          </a:prstGeom>
          <a:noFill/>
          <a:ln w="952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US" altLang="en-US">
              <a:solidFill>
                <a:srgbClr val="000000"/>
              </a:solidFill>
            </a:endParaRPr>
          </a:p>
        </p:txBody>
      </p:sp>
      <p:sp>
        <p:nvSpPr>
          <p:cNvPr id="8" name="Rectangle 21">
            <a:extLst>
              <a:ext uri="{FF2B5EF4-FFF2-40B4-BE49-F238E27FC236}">
                <a16:creationId xmlns:a16="http://schemas.microsoft.com/office/drawing/2014/main" id="{0BD3ABBA-59D7-4B47-B9D4-09B56C7B8947}"/>
              </a:ext>
            </a:extLst>
          </p:cNvPr>
          <p:cNvSpPr>
            <a:spLocks noChangeArrowheads="1"/>
          </p:cNvSpPr>
          <p:nvPr/>
        </p:nvSpPr>
        <p:spPr bwMode="auto">
          <a:xfrm>
            <a:off x="1454197" y="3759155"/>
            <a:ext cx="8834437" cy="2439987"/>
          </a:xfrm>
          <a:prstGeom prst="rect">
            <a:avLst/>
          </a:prstGeom>
          <a:noFill/>
          <a:ln w="952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US" altLang="en-US">
              <a:solidFill>
                <a:srgbClr val="000000"/>
              </a:solidFill>
            </a:endParaRPr>
          </a:p>
        </p:txBody>
      </p:sp>
      <p:pic>
        <p:nvPicPr>
          <p:cNvPr id="9" name="Picture 5" descr="can">
            <a:extLst>
              <a:ext uri="{FF2B5EF4-FFF2-40B4-BE49-F238E27FC236}">
                <a16:creationId xmlns:a16="http://schemas.microsoft.com/office/drawing/2014/main" id="{F4590570-42FF-43FB-AA7F-3EE4D7A5C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09" y="1630317"/>
            <a:ext cx="93186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an">
            <a:extLst>
              <a:ext uri="{FF2B5EF4-FFF2-40B4-BE49-F238E27FC236}">
                <a16:creationId xmlns:a16="http://schemas.microsoft.com/office/drawing/2014/main" id="{95EDF33C-880C-4705-8DBF-56672C5F84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684" y="1341392"/>
            <a:ext cx="13096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an">
            <a:extLst>
              <a:ext uri="{FF2B5EF4-FFF2-40B4-BE49-F238E27FC236}">
                <a16:creationId xmlns:a16="http://schemas.microsoft.com/office/drawing/2014/main" id="{14CA3766-E1CB-47AC-8A91-C0AC58B3E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109" y="4446542"/>
            <a:ext cx="9302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an">
            <a:extLst>
              <a:ext uri="{FF2B5EF4-FFF2-40B4-BE49-F238E27FC236}">
                <a16:creationId xmlns:a16="http://schemas.microsoft.com/office/drawing/2014/main" id="{D99929E8-6618-4D30-933C-D685F2E2FF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672" y="3957592"/>
            <a:ext cx="130968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3">
            <a:extLst>
              <a:ext uri="{FF2B5EF4-FFF2-40B4-BE49-F238E27FC236}">
                <a16:creationId xmlns:a16="http://schemas.microsoft.com/office/drawing/2014/main" id="{B1B533D1-C429-4476-8C7B-A363ABE210CB}"/>
              </a:ext>
            </a:extLst>
          </p:cNvPr>
          <p:cNvSpPr txBox="1">
            <a:spLocks noChangeArrowheads="1"/>
          </p:cNvSpPr>
          <p:nvPr/>
        </p:nvSpPr>
        <p:spPr bwMode="auto">
          <a:xfrm>
            <a:off x="6478634" y="3117805"/>
            <a:ext cx="885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a:solidFill>
                  <a:srgbClr val="000000"/>
                </a:solidFill>
              </a:rPr>
              <a:t>Home</a:t>
            </a:r>
          </a:p>
        </p:txBody>
      </p:sp>
      <p:sp>
        <p:nvSpPr>
          <p:cNvPr id="14" name="TextBox 36">
            <a:extLst>
              <a:ext uri="{FF2B5EF4-FFF2-40B4-BE49-F238E27FC236}">
                <a16:creationId xmlns:a16="http://schemas.microsoft.com/office/drawing/2014/main" id="{5105C9B2-CF60-49FE-9D1D-8DB7A96B7D55}"/>
              </a:ext>
            </a:extLst>
          </p:cNvPr>
          <p:cNvSpPr txBox="1">
            <a:spLocks noChangeArrowheads="1"/>
          </p:cNvSpPr>
          <p:nvPr/>
        </p:nvSpPr>
        <p:spPr bwMode="auto">
          <a:xfrm>
            <a:off x="8396334" y="5716542"/>
            <a:ext cx="8858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a:solidFill>
                  <a:srgbClr val="000000"/>
                </a:solidFill>
              </a:rPr>
              <a:t>Host</a:t>
            </a:r>
          </a:p>
        </p:txBody>
      </p:sp>
      <p:sp>
        <p:nvSpPr>
          <p:cNvPr id="15" name="TextBox 40">
            <a:extLst>
              <a:ext uri="{FF2B5EF4-FFF2-40B4-BE49-F238E27FC236}">
                <a16:creationId xmlns:a16="http://schemas.microsoft.com/office/drawing/2014/main" id="{57A8C386-3990-4E55-8B1E-2E9D3498CF2C}"/>
              </a:ext>
            </a:extLst>
          </p:cNvPr>
          <p:cNvSpPr txBox="1">
            <a:spLocks noChangeArrowheads="1"/>
          </p:cNvSpPr>
          <p:nvPr/>
        </p:nvSpPr>
        <p:spPr bwMode="auto">
          <a:xfrm>
            <a:off x="6580234" y="5716542"/>
            <a:ext cx="8858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a:solidFill>
                  <a:srgbClr val="000000"/>
                </a:solidFill>
              </a:rPr>
              <a:t>Home</a:t>
            </a:r>
          </a:p>
        </p:txBody>
      </p:sp>
      <p:sp>
        <p:nvSpPr>
          <p:cNvPr id="16" name="TextBox 41">
            <a:extLst>
              <a:ext uri="{FF2B5EF4-FFF2-40B4-BE49-F238E27FC236}">
                <a16:creationId xmlns:a16="http://schemas.microsoft.com/office/drawing/2014/main" id="{816DD9AC-9CB3-4CFE-9E82-2900B974822C}"/>
              </a:ext>
            </a:extLst>
          </p:cNvPr>
          <p:cNvSpPr txBox="1">
            <a:spLocks noChangeArrowheads="1"/>
          </p:cNvSpPr>
          <p:nvPr/>
        </p:nvSpPr>
        <p:spPr bwMode="auto">
          <a:xfrm>
            <a:off x="8326484" y="3117805"/>
            <a:ext cx="885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a:solidFill>
                  <a:srgbClr val="000000"/>
                </a:solidFill>
              </a:rPr>
              <a:t>Host</a:t>
            </a:r>
          </a:p>
        </p:txBody>
      </p:sp>
      <p:sp>
        <p:nvSpPr>
          <p:cNvPr id="18" name="TextBox 17">
            <a:extLst>
              <a:ext uri="{FF2B5EF4-FFF2-40B4-BE49-F238E27FC236}">
                <a16:creationId xmlns:a16="http://schemas.microsoft.com/office/drawing/2014/main" id="{4AA05192-90CA-4627-BA17-9235BF66C991}"/>
              </a:ext>
            </a:extLst>
          </p:cNvPr>
          <p:cNvSpPr txBox="1"/>
          <p:nvPr/>
        </p:nvSpPr>
        <p:spPr>
          <a:xfrm>
            <a:off x="1454197" y="488686"/>
            <a:ext cx="6094520" cy="646331"/>
          </a:xfrm>
          <a:prstGeom prst="rect">
            <a:avLst/>
          </a:prstGeom>
          <a:noFill/>
        </p:spPr>
        <p:txBody>
          <a:bodyPr wrap="square">
            <a:spAutoFit/>
          </a:bodyPr>
          <a:lstStyle/>
          <a:p>
            <a:r>
              <a:rPr lang="en-US" dirty="0"/>
              <a:t>Reasons the Cost of Living Allowance might change</a:t>
            </a:r>
          </a:p>
          <a:p>
            <a:r>
              <a:rPr lang="en-US" dirty="0"/>
              <a:t>Relative Price Movement</a:t>
            </a:r>
          </a:p>
        </p:txBody>
      </p:sp>
    </p:spTree>
    <p:extLst>
      <p:ext uri="{BB962C8B-B14F-4D97-AF65-F5344CB8AC3E}">
        <p14:creationId xmlns:p14="http://schemas.microsoft.com/office/powerpoint/2010/main" val="264017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40FA8B-E7DD-42D0-888D-8B976FD49B4C}"/>
              </a:ext>
            </a:extLst>
          </p:cNvPr>
          <p:cNvSpPr>
            <a:spLocks noGrp="1"/>
          </p:cNvSpPr>
          <p:nvPr>
            <p:ph type="sldNum" sz="quarter" idx="12"/>
          </p:nvPr>
        </p:nvSpPr>
        <p:spPr/>
        <p:txBody>
          <a:bodyPr/>
          <a:lstStyle/>
          <a:p>
            <a:fld id="{D8DA9DAA-006C-4F4B-980E-E3DF019B24E2}" type="slidenum">
              <a:rPr lang="en-US" smtClean="0"/>
              <a:t>6</a:t>
            </a:fld>
            <a:endParaRPr lang="en-US" dirty="0"/>
          </a:p>
        </p:txBody>
      </p:sp>
      <p:sp>
        <p:nvSpPr>
          <p:cNvPr id="14" name="TextBox 5">
            <a:extLst>
              <a:ext uri="{FF2B5EF4-FFF2-40B4-BE49-F238E27FC236}">
                <a16:creationId xmlns:a16="http://schemas.microsoft.com/office/drawing/2014/main" id="{0426A18B-529C-494B-B73B-E020A924715F}"/>
              </a:ext>
            </a:extLst>
          </p:cNvPr>
          <p:cNvSpPr txBox="1">
            <a:spLocks noChangeArrowheads="1"/>
          </p:cNvSpPr>
          <p:nvPr/>
        </p:nvSpPr>
        <p:spPr bwMode="auto">
          <a:xfrm>
            <a:off x="1170111" y="1158659"/>
            <a:ext cx="4779962"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300" dirty="0">
                <a:solidFill>
                  <a:srgbClr val="00A8C8"/>
                </a:solidFill>
              </a:rPr>
              <a:t>Changes in Salary and Family Size</a:t>
            </a:r>
          </a:p>
          <a:p>
            <a:pPr eaLnBrk="1" hangingPunct="1">
              <a:spcBef>
                <a:spcPct val="0"/>
              </a:spcBef>
            </a:pPr>
            <a:r>
              <a:rPr lang="en-US" altLang="en-US" dirty="0">
                <a:solidFill>
                  <a:srgbClr val="000000"/>
                </a:solidFill>
              </a:rPr>
              <a:t>If salary or family size </a:t>
            </a:r>
            <a:r>
              <a:rPr lang="en-US" altLang="en-US" dirty="0">
                <a:solidFill>
                  <a:srgbClr val="00A8C8"/>
                </a:solidFill>
              </a:rPr>
              <a:t>increases</a:t>
            </a:r>
            <a:r>
              <a:rPr lang="en-US" altLang="en-US" dirty="0">
                <a:solidFill>
                  <a:srgbClr val="000000"/>
                </a:solidFill>
              </a:rPr>
              <a:t>, </a:t>
            </a:r>
            <a:r>
              <a:rPr lang="en-US" altLang="en-US" dirty="0">
                <a:solidFill>
                  <a:srgbClr val="00A8C8"/>
                </a:solidFill>
              </a:rPr>
              <a:t>more</a:t>
            </a:r>
            <a:r>
              <a:rPr lang="en-US" altLang="en-US" dirty="0">
                <a:solidFill>
                  <a:srgbClr val="000000"/>
                </a:solidFill>
              </a:rPr>
              <a:t> money is spent on goods and services.</a:t>
            </a:r>
          </a:p>
          <a:p>
            <a:pPr eaLnBrk="1" hangingPunct="1">
              <a:spcBef>
                <a:spcPct val="0"/>
              </a:spcBef>
            </a:pPr>
            <a:r>
              <a:rPr lang="en-US" altLang="en-US" dirty="0">
                <a:solidFill>
                  <a:srgbClr val="000000"/>
                </a:solidFill>
              </a:rPr>
              <a:t>If salary or family size </a:t>
            </a:r>
            <a:r>
              <a:rPr lang="en-US" altLang="en-US" dirty="0">
                <a:solidFill>
                  <a:srgbClr val="00A8C8"/>
                </a:solidFill>
              </a:rPr>
              <a:t>decreases</a:t>
            </a:r>
            <a:r>
              <a:rPr lang="en-US" altLang="en-US" dirty="0">
                <a:solidFill>
                  <a:srgbClr val="000000"/>
                </a:solidFill>
              </a:rPr>
              <a:t>, </a:t>
            </a:r>
            <a:r>
              <a:rPr lang="en-US" altLang="en-US" dirty="0">
                <a:solidFill>
                  <a:srgbClr val="00A8C8"/>
                </a:solidFill>
              </a:rPr>
              <a:t>less</a:t>
            </a:r>
            <a:r>
              <a:rPr lang="en-US" altLang="en-US" dirty="0">
                <a:solidFill>
                  <a:srgbClr val="000000"/>
                </a:solidFill>
              </a:rPr>
              <a:t> money is spent on goods and services.</a:t>
            </a:r>
          </a:p>
          <a:p>
            <a:pPr eaLnBrk="1" hangingPunct="1">
              <a:spcBef>
                <a:spcPct val="0"/>
              </a:spcBef>
            </a:pPr>
            <a:r>
              <a:rPr lang="en-US" altLang="en-US" dirty="0">
                <a:solidFill>
                  <a:srgbClr val="000000"/>
                </a:solidFill>
              </a:rPr>
              <a:t>Note – Abbott policy caps any increases at the maximum salary of a grade 20</a:t>
            </a:r>
          </a:p>
          <a:p>
            <a:pPr algn="ctr" eaLnBrk="1" hangingPunct="1">
              <a:spcBef>
                <a:spcPct val="0"/>
              </a:spcBef>
              <a:buFontTx/>
              <a:buNone/>
            </a:pPr>
            <a:endParaRPr lang="en-US" altLang="en-US" dirty="0">
              <a:solidFill>
                <a:srgbClr val="00A8C8"/>
              </a:solidFill>
            </a:endParaRPr>
          </a:p>
        </p:txBody>
      </p:sp>
      <p:sp>
        <p:nvSpPr>
          <p:cNvPr id="15" name="TextBox 10">
            <a:extLst>
              <a:ext uri="{FF2B5EF4-FFF2-40B4-BE49-F238E27FC236}">
                <a16:creationId xmlns:a16="http://schemas.microsoft.com/office/drawing/2014/main" id="{4635B782-9CDE-4F3A-9A6B-6ECAB93EB3F4}"/>
              </a:ext>
            </a:extLst>
          </p:cNvPr>
          <p:cNvSpPr txBox="1">
            <a:spLocks noChangeArrowheads="1"/>
          </p:cNvSpPr>
          <p:nvPr/>
        </p:nvSpPr>
        <p:spPr bwMode="auto">
          <a:xfrm>
            <a:off x="1276473" y="3768509"/>
            <a:ext cx="417988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300" dirty="0">
                <a:solidFill>
                  <a:srgbClr val="00A8C8"/>
                </a:solidFill>
              </a:rPr>
              <a:t>Changes in Home Country Consumption Patterns</a:t>
            </a:r>
          </a:p>
          <a:p>
            <a:pPr eaLnBrk="1" hangingPunct="1">
              <a:spcBef>
                <a:spcPct val="0"/>
              </a:spcBef>
              <a:buFontTx/>
              <a:buNone/>
            </a:pPr>
            <a:endParaRPr lang="en-US" altLang="en-US" sz="1000" dirty="0">
              <a:solidFill>
                <a:srgbClr val="00A8C8"/>
              </a:solidFill>
            </a:endParaRPr>
          </a:p>
          <a:p>
            <a:pPr eaLnBrk="1" hangingPunct="1">
              <a:spcBef>
                <a:spcPct val="0"/>
              </a:spcBef>
              <a:buFontTx/>
              <a:buNone/>
            </a:pPr>
            <a:r>
              <a:rPr lang="en-US" altLang="en-US" dirty="0">
                <a:solidFill>
                  <a:srgbClr val="000000"/>
                </a:solidFill>
              </a:rPr>
              <a:t>Changes to home country economic conditions will impact how money is spent in the home country.</a:t>
            </a:r>
          </a:p>
        </p:txBody>
      </p:sp>
      <p:sp>
        <p:nvSpPr>
          <p:cNvPr id="16" name="Rectangle 11">
            <a:extLst>
              <a:ext uri="{FF2B5EF4-FFF2-40B4-BE49-F238E27FC236}">
                <a16:creationId xmlns:a16="http://schemas.microsoft.com/office/drawing/2014/main" id="{5A152D7D-A102-462E-AAC7-4A352B81025C}"/>
              </a:ext>
            </a:extLst>
          </p:cNvPr>
          <p:cNvSpPr>
            <a:spLocks noChangeArrowheads="1"/>
          </p:cNvSpPr>
          <p:nvPr/>
        </p:nvSpPr>
        <p:spPr bwMode="auto">
          <a:xfrm>
            <a:off x="1170111" y="968159"/>
            <a:ext cx="8834437" cy="2684463"/>
          </a:xfrm>
          <a:prstGeom prst="rect">
            <a:avLst/>
          </a:prstGeom>
          <a:noFill/>
          <a:ln w="952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US" altLang="en-US">
              <a:solidFill>
                <a:srgbClr val="000000"/>
              </a:solidFill>
            </a:endParaRPr>
          </a:p>
        </p:txBody>
      </p:sp>
      <p:sp>
        <p:nvSpPr>
          <p:cNvPr id="17" name="Rectangle 21">
            <a:extLst>
              <a:ext uri="{FF2B5EF4-FFF2-40B4-BE49-F238E27FC236}">
                <a16:creationId xmlns:a16="http://schemas.microsoft.com/office/drawing/2014/main" id="{A8CBDAF6-A694-420D-B5F7-6FD54C6CD056}"/>
              </a:ext>
            </a:extLst>
          </p:cNvPr>
          <p:cNvSpPr>
            <a:spLocks noChangeArrowheads="1"/>
          </p:cNvSpPr>
          <p:nvPr/>
        </p:nvSpPr>
        <p:spPr bwMode="auto">
          <a:xfrm>
            <a:off x="1170111" y="3652622"/>
            <a:ext cx="8834437" cy="2439987"/>
          </a:xfrm>
          <a:prstGeom prst="rect">
            <a:avLst/>
          </a:prstGeom>
          <a:noFill/>
          <a:ln w="952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algn="l" eaLnBrk="0" hangingPunct="0">
              <a:spcBef>
                <a:spcPct val="60000"/>
              </a:spcBef>
              <a:buChar char="•"/>
              <a:defRPr sz="2000">
                <a:solidFill>
                  <a:schemeClr val="tx1"/>
                </a:solidFill>
                <a:latin typeface="Arial" pitchFamily="34" charset="0"/>
                <a:ea typeface="MS PGothic" pitchFamily="34" charset="-128"/>
              </a:defRPr>
            </a:lvl1pPr>
            <a:lvl2pPr marL="742950" indent="-285750" algn="l" eaLnBrk="0" hangingPunct="0">
              <a:spcBef>
                <a:spcPct val="20000"/>
              </a:spcBef>
              <a:buChar char="–"/>
              <a:defRPr sz="2000">
                <a:solidFill>
                  <a:schemeClr val="tx1"/>
                </a:solidFill>
                <a:latin typeface="Arial" pitchFamily="34" charset="0"/>
                <a:ea typeface="MS PGothic" pitchFamily="34" charset="-128"/>
              </a:defRPr>
            </a:lvl2pPr>
            <a:lvl3pPr marL="11430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3pPr>
            <a:lvl4pPr marL="16002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algn="l"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endParaRPr lang="en-US" altLang="en-US">
              <a:solidFill>
                <a:srgbClr val="000000"/>
              </a:solidFill>
            </a:endParaRPr>
          </a:p>
        </p:txBody>
      </p:sp>
      <p:pic>
        <p:nvPicPr>
          <p:cNvPr id="18" name="Picture 10" descr="C:\Users\haley-burke\AppData\Local\Microsoft\Windows\Temporary Internet Files\Content.IE5\93KCZD3C\MC910216993[1].png">
            <a:extLst>
              <a:ext uri="{FF2B5EF4-FFF2-40B4-BE49-F238E27FC236}">
                <a16:creationId xmlns:a16="http://schemas.microsoft.com/office/drawing/2014/main" id="{3465A787-A7DE-4BD6-8DE2-E0D1D8015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523" y="1509497"/>
            <a:ext cx="1296988"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C:\Users\haley-burke\AppData\Local\Microsoft\Windows\Temporary Internet Files\Content.IE5\3AWB6KWE\MC900441459[1].png">
            <a:extLst>
              <a:ext uri="{FF2B5EF4-FFF2-40B4-BE49-F238E27FC236}">
                <a16:creationId xmlns:a16="http://schemas.microsoft.com/office/drawing/2014/main" id="{1A0F043D-9E55-4920-A11B-77FC5C91B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686" y="1603159"/>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C:\Users\haley-burke\AppData\Local\Microsoft\Windows\Temporary Internet Files\Content.IE5\3AWB6KWE\MC900441459[1].png">
            <a:extLst>
              <a:ext uri="{FF2B5EF4-FFF2-40B4-BE49-F238E27FC236}">
                <a16:creationId xmlns:a16="http://schemas.microsoft.com/office/drawing/2014/main" id="{660B3816-8A1B-4F1D-8F5C-CC9A82A95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773" y="1603159"/>
            <a:ext cx="639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C:\Users\haley-burke\AppData\Local\Microsoft\Windows\Temporary Internet Files\Content.IE5\3AWB6KWE\MC900441459[1].png">
            <a:extLst>
              <a:ext uri="{FF2B5EF4-FFF2-40B4-BE49-F238E27FC236}">
                <a16:creationId xmlns:a16="http://schemas.microsoft.com/office/drawing/2014/main" id="{95FB7389-2274-49DE-8A27-9F488D6B4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698" y="2460409"/>
            <a:ext cx="63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C:\Users\haley-burke\AppData\Local\Microsoft\Windows\Temporary Internet Files\Content.IE5\3AWB6KWE\MC900441459[1].png">
            <a:extLst>
              <a:ext uri="{FF2B5EF4-FFF2-40B4-BE49-F238E27FC236}">
                <a16:creationId xmlns:a16="http://schemas.microsoft.com/office/drawing/2014/main" id="{C7CB1406-BC06-48DE-8F14-34DDC56F4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023" y="2460409"/>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C:\Users\haley-burke\AppData\Local\Microsoft\Windows\Temporary Internet Files\Content.IE5\3AWB6KWE\MC900441459[1].png">
            <a:extLst>
              <a:ext uri="{FF2B5EF4-FFF2-40B4-BE49-F238E27FC236}">
                <a16:creationId xmlns:a16="http://schemas.microsoft.com/office/drawing/2014/main" id="{DE6D7A03-366F-4614-998C-DBF11EC73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936" y="2449297"/>
            <a:ext cx="639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7">
            <a:extLst>
              <a:ext uri="{FF2B5EF4-FFF2-40B4-BE49-F238E27FC236}">
                <a16:creationId xmlns:a16="http://schemas.microsoft.com/office/drawing/2014/main" id="{134FF7C3-4708-40BB-938F-128F32453C22}"/>
              </a:ext>
            </a:extLst>
          </p:cNvPr>
          <p:cNvCxnSpPr>
            <a:cxnSpLocks noChangeShapeType="1"/>
          </p:cNvCxnSpPr>
          <p:nvPr/>
        </p:nvCxnSpPr>
        <p:spPr bwMode="auto">
          <a:xfrm>
            <a:off x="8777411" y="2058772"/>
            <a:ext cx="0" cy="317500"/>
          </a:xfrm>
          <a:prstGeom prst="straightConnector1">
            <a:avLst/>
          </a:prstGeom>
          <a:noFill/>
          <a:ln w="9525" algn="ctr">
            <a:solidFill>
              <a:schemeClr val="bg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0" descr="C:\Users\haley-burke\AppData\Local\Microsoft\Windows\Temporary Internet Files\Content.IE5\93KCZD3C\MC900044899[1].wmf">
            <a:extLst>
              <a:ext uri="{FF2B5EF4-FFF2-40B4-BE49-F238E27FC236}">
                <a16:creationId xmlns:a16="http://schemas.microsoft.com/office/drawing/2014/main" id="{EE797DA0-6BD5-4877-93CA-B78FAC1D13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873" y="4139984"/>
            <a:ext cx="17605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29309268-77BB-4EB0-A53E-4E083A74AD22}"/>
              </a:ext>
            </a:extLst>
          </p:cNvPr>
          <p:cNvSpPr txBox="1"/>
          <p:nvPr/>
        </p:nvSpPr>
        <p:spPr>
          <a:xfrm>
            <a:off x="1276473" y="376388"/>
            <a:ext cx="6094520" cy="646331"/>
          </a:xfrm>
          <a:prstGeom prst="rect">
            <a:avLst/>
          </a:prstGeom>
          <a:noFill/>
        </p:spPr>
        <p:txBody>
          <a:bodyPr wrap="square">
            <a:spAutoFit/>
          </a:bodyPr>
          <a:lstStyle/>
          <a:p>
            <a:r>
              <a:rPr lang="en-US" dirty="0"/>
              <a:t>Reasons the Cost of Living Allowance might change</a:t>
            </a:r>
          </a:p>
          <a:p>
            <a:r>
              <a:rPr lang="en-US" dirty="0"/>
              <a:t>Home Country Spending Pattern Changes</a:t>
            </a:r>
          </a:p>
        </p:txBody>
      </p:sp>
    </p:spTree>
    <p:extLst>
      <p:ext uri="{BB962C8B-B14F-4D97-AF65-F5344CB8AC3E}">
        <p14:creationId xmlns:p14="http://schemas.microsoft.com/office/powerpoint/2010/main" val="1578451406"/>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{A38B613A-028D-46A5-A1B7-F56097DF1D85}tf89338750_win32</Template>
  <TotalTime>19</TotalTime>
  <Words>329</Words>
  <Application>Microsoft Office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Univers</vt:lpstr>
      <vt:lpstr>GradientUnivers</vt:lpstr>
      <vt:lpstr>Understanding the Cost Of Living Allowance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Cost Of Living Allowance</dc:title>
  <dc:creator>Aleck, Karen D</dc:creator>
  <cp:lastModifiedBy>Beaudet, Cori L</cp:lastModifiedBy>
  <cp:revision>4</cp:revision>
  <dcterms:created xsi:type="dcterms:W3CDTF">2022-09-12T20:04:32Z</dcterms:created>
  <dcterms:modified xsi:type="dcterms:W3CDTF">2022-11-07T19:18:03Z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